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2" r:id="rId3"/>
    <p:sldMasterId id="2147483744" r:id="rId4"/>
    <p:sldMasterId id="2147483756" r:id="rId5"/>
    <p:sldMasterId id="2147483768" r:id="rId6"/>
    <p:sldMasterId id="2147483780" r:id="rId7"/>
    <p:sldMasterId id="2147483792" r:id="rId8"/>
    <p:sldMasterId id="2147483804" r:id="rId9"/>
    <p:sldMasterId id="2147483816" r:id="rId10"/>
  </p:sldMasterIdLst>
  <p:sldIdLst>
    <p:sldId id="256" r:id="rId11"/>
    <p:sldId id="257" r:id="rId12"/>
    <p:sldId id="258" r:id="rId13"/>
    <p:sldId id="259" r:id="rId14"/>
    <p:sldId id="260" r:id="rId15"/>
    <p:sldId id="262" r:id="rId16"/>
    <p:sldId id="261" r:id="rId17"/>
    <p:sldId id="267" r:id="rId18"/>
    <p:sldId id="268" r:id="rId19"/>
    <p:sldId id="263" r:id="rId20"/>
    <p:sldId id="269" r:id="rId21"/>
    <p:sldId id="264" r:id="rId22"/>
    <p:sldId id="26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10" Type="http://schemas.openxmlformats.org/officeDocument/2006/relationships/slideMaster" Target="slideMasters/slideMaster10.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16" name="Slide Number Placeholder 15"/>
          <p:cNvSpPr>
            <a:spLocks noGrp="1"/>
          </p:cNvSpPr>
          <p:nvPr>
            <p:ph type="sldNum" sz="quarter" idx="11"/>
          </p:nvPr>
        </p:nvSpPr>
        <p:spPr/>
        <p:txBody>
          <a:bodyPr/>
          <a:lstStyle/>
          <a:p>
            <a:fld id="{56C0503D-162C-441A-9BC8-E7D8E05D90FD}"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4A22CF08-E48A-4DEC-99BC-07376FCAC074}" type="datetimeFigureOut">
              <a:rPr lang="en-US" smtClean="0"/>
              <a:pPr/>
              <a:t>9/24/2025</a:t>
            </a:fld>
            <a:endParaRPr lang="en-US"/>
          </a:p>
        </p:txBody>
      </p:sp>
      <p:sp>
        <p:nvSpPr>
          <p:cNvPr id="15" name="Slide Number Placeholder 14"/>
          <p:cNvSpPr>
            <a:spLocks noGrp="1"/>
          </p:cNvSpPr>
          <p:nvPr>
            <p:ph type="sldNum" sz="quarter" idx="15"/>
          </p:nvPr>
        </p:nvSpPr>
        <p:spPr/>
        <p:txBody>
          <a:bodyPr/>
          <a:lstStyle>
            <a:lvl1pPr algn="ctr">
              <a:defRPr/>
            </a:lvl1pPr>
          </a:lstStyle>
          <a:p>
            <a:fld id="{56C0503D-162C-441A-9BC8-E7D8E05D90FD}"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56C0503D-162C-441A-9BC8-E7D8E05D90FD}"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4A22CF08-E48A-4DEC-99BC-07376FCAC074}" type="datetimeFigureOut">
              <a:rPr lang="en-US" smtClean="0"/>
              <a:pPr/>
              <a:t>9/24/2025</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22CF08-E48A-4DEC-99BC-07376FCAC074}" type="datetimeFigureOut">
              <a:rPr lang="en-US" smtClean="0"/>
              <a:pPr/>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2CF08-E48A-4DEC-99BC-07376FCAC074}" type="datetimeFigureOut">
              <a:rPr lang="en-US" smtClean="0"/>
              <a:pPr/>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4A22CF08-E48A-4DEC-99BC-07376FCAC074}" type="datetimeFigureOut">
              <a:rPr lang="en-US" smtClean="0"/>
              <a:pPr/>
              <a:t>9/24/2025</a:t>
            </a:fld>
            <a:endParaRPr lang="en-US"/>
          </a:p>
        </p:txBody>
      </p:sp>
      <p:sp>
        <p:nvSpPr>
          <p:cNvPr id="9" name="Slide Number Placeholder 8"/>
          <p:cNvSpPr>
            <a:spLocks noGrp="1"/>
          </p:cNvSpPr>
          <p:nvPr>
            <p:ph type="sldNum" sz="quarter" idx="15"/>
          </p:nvPr>
        </p:nvSpPr>
        <p:spPr/>
        <p:txBody>
          <a:bodyPr/>
          <a:lstStyle/>
          <a:p>
            <a:fld id="{56C0503D-162C-441A-9BC8-E7D8E05D90FD}"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4A22CF08-E48A-4DEC-99BC-07376FCAC074}" type="datetimeFigureOut">
              <a:rPr lang="en-US" smtClean="0"/>
              <a:pPr/>
              <a:t>9/24/2025</a:t>
            </a:fld>
            <a:endParaRPr lang="en-US"/>
          </a:p>
        </p:txBody>
      </p:sp>
      <p:sp>
        <p:nvSpPr>
          <p:cNvPr id="9" name="Slide Number Placeholder 8"/>
          <p:cNvSpPr>
            <a:spLocks noGrp="1"/>
          </p:cNvSpPr>
          <p:nvPr>
            <p:ph type="sldNum" sz="quarter" idx="11"/>
          </p:nvPr>
        </p:nvSpPr>
        <p:spPr/>
        <p:txBody>
          <a:bodyPr/>
          <a:lstStyle/>
          <a:p>
            <a:fld id="{56C0503D-162C-441A-9BC8-E7D8E05D90FD}"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A22CF08-E48A-4DEC-99BC-07376FCAC074}" type="datetimeFigureOut">
              <a:rPr lang="en-US" smtClean="0"/>
              <a:pPr/>
              <a:t>9/24/2025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6C0503D-162C-441A-9BC8-E7D8E05D90FD}"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A22CF08-E48A-4DEC-99BC-07376FCAC074}" type="datetimeFigureOut">
              <a:rPr lang="en-US" smtClean="0"/>
              <a:pPr/>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0503D-162C-441A-9BC8-E7D8E05D90F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22CF08-E48A-4DEC-99BC-07376FCAC074}" type="datetimeFigureOut">
              <a:rPr lang="en-US" smtClean="0"/>
              <a:pPr/>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2CF08-E48A-4DEC-99BC-07376FCAC074}" type="datetimeFigureOut">
              <a:rPr lang="en-US" smtClean="0"/>
              <a:pPr/>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6C0503D-162C-441A-9BC8-E7D8E05D90FD}"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4A22CF08-E48A-4DEC-99BC-07376FCAC074}" type="datetimeFigureOut">
              <a:rPr lang="en-US" smtClean="0"/>
              <a:pPr/>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4A22CF08-E48A-4DEC-99BC-07376FCAC074}" type="datetimeFigureOut">
              <a:rPr lang="en-US" smtClean="0"/>
              <a:pPr/>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2CF08-E48A-4DEC-99BC-07376FCAC074}" type="datetimeFigureOut">
              <a:rPr lang="en-US" smtClean="0"/>
              <a:pPr/>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4A22CF08-E48A-4DEC-99BC-07376FCAC074}" type="datetimeFigureOut">
              <a:rPr lang="en-US" smtClean="0"/>
              <a:pPr/>
              <a:t>9/24/2025</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56C0503D-162C-441A-9BC8-E7D8E05D90F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4A22CF08-E48A-4DEC-99BC-07376FCAC074}" type="datetimeFigureOut">
              <a:rPr lang="en-US" smtClean="0"/>
              <a:pPr/>
              <a:t>9/24/2025</a:t>
            </a:fld>
            <a:endParaRPr lang="en-US"/>
          </a:p>
        </p:txBody>
      </p:sp>
      <p:sp>
        <p:nvSpPr>
          <p:cNvPr id="9" name="Slide Number Placeholder 8"/>
          <p:cNvSpPr>
            <a:spLocks noGrp="1"/>
          </p:cNvSpPr>
          <p:nvPr>
            <p:ph type="sldNum" sz="quarter" idx="15"/>
          </p:nvPr>
        </p:nvSpPr>
        <p:spPr/>
        <p:txBody>
          <a:bodyPr rtlCol="0"/>
          <a:lstStyle/>
          <a:p>
            <a:fld id="{56C0503D-162C-441A-9BC8-E7D8E05D90FD}"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56C0503D-162C-441A-9BC8-E7D8E05D90F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4A22CF08-E48A-4DEC-99BC-07376FCAC074}" type="datetimeFigureOut">
              <a:rPr lang="en-US" smtClean="0"/>
              <a:pPr/>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0503D-162C-441A-9BC8-E7D8E05D90FD}"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4A22CF08-E48A-4DEC-99BC-07376FCAC074}" type="datetimeFigureOut">
              <a:rPr lang="en-US" smtClean="0"/>
              <a:pPr/>
              <a:t>9/24/2025</a:t>
            </a:fld>
            <a:endParaRPr lang="en-US"/>
          </a:p>
        </p:txBody>
      </p:sp>
      <p:sp>
        <p:nvSpPr>
          <p:cNvPr id="7" name="Slide Number Placeholder 6"/>
          <p:cNvSpPr>
            <a:spLocks noGrp="1"/>
          </p:cNvSpPr>
          <p:nvPr>
            <p:ph type="sldNum" sz="quarter" idx="11"/>
          </p:nvPr>
        </p:nvSpPr>
        <p:spPr/>
        <p:txBody>
          <a:bodyPr rtlCol="0"/>
          <a:lstStyle/>
          <a:p>
            <a:fld id="{56C0503D-162C-441A-9BC8-E7D8E05D90FD}"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2CF08-E48A-4DEC-99BC-07376FCAC074}" type="datetimeFigureOut">
              <a:rPr lang="en-US" smtClean="0"/>
              <a:pPr/>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4A22CF08-E48A-4DEC-99BC-07376FCAC074}" type="datetimeFigureOut">
              <a:rPr lang="en-US" smtClean="0"/>
              <a:pPr/>
              <a:t>9/24/2025</a:t>
            </a:fld>
            <a:endParaRPr lang="en-US"/>
          </a:p>
        </p:txBody>
      </p:sp>
      <p:sp>
        <p:nvSpPr>
          <p:cNvPr id="22" name="Slide Number Placeholder 21"/>
          <p:cNvSpPr>
            <a:spLocks noGrp="1"/>
          </p:cNvSpPr>
          <p:nvPr>
            <p:ph type="sldNum" sz="quarter" idx="15"/>
          </p:nvPr>
        </p:nvSpPr>
        <p:spPr/>
        <p:txBody>
          <a:bodyPr rtlCol="0"/>
          <a:lstStyle/>
          <a:p>
            <a:fld id="{56C0503D-162C-441A-9BC8-E7D8E05D90FD}"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4A22CF08-E48A-4DEC-99BC-07376FCAC074}" type="datetimeFigureOut">
              <a:rPr lang="en-US" smtClean="0"/>
              <a:pPr/>
              <a:t>9/24/2025</a:t>
            </a:fld>
            <a:endParaRPr lang="en-US"/>
          </a:p>
        </p:txBody>
      </p:sp>
      <p:sp>
        <p:nvSpPr>
          <p:cNvPr id="18" name="Slide Number Placeholder 17"/>
          <p:cNvSpPr>
            <a:spLocks noGrp="1"/>
          </p:cNvSpPr>
          <p:nvPr>
            <p:ph type="sldNum" sz="quarter" idx="11"/>
          </p:nvPr>
        </p:nvSpPr>
        <p:spPr/>
        <p:txBody>
          <a:bodyPr rtlCol="0"/>
          <a:lstStyle/>
          <a:p>
            <a:fld id="{56C0503D-162C-441A-9BC8-E7D8E05D90FD}"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a:t>Click to edit Master title style</a:t>
            </a:r>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4A22CF08-E48A-4DEC-99BC-07376FCAC074}" type="datetimeFigureOut">
              <a:rPr lang="en-US" smtClean="0"/>
              <a:pPr/>
              <a:t>9/24/2025</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56C0503D-162C-441A-9BC8-E7D8E05D90F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a:t>Click to edit Master title style</a:t>
            </a:r>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p>
            <a:fld id="{56C0503D-162C-441A-9BC8-E7D8E05D90F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A22CF08-E48A-4DEC-99BC-07376FCAC074}" type="datetimeFigureOut">
              <a:rPr lang="en-US" smtClean="0"/>
              <a:pPr/>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A22CF08-E48A-4DEC-99BC-07376FCAC074}" type="datetimeFigureOut">
              <a:rPr lang="en-US" smtClean="0"/>
              <a:pPr/>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4A22CF08-E48A-4DEC-99BC-07376FCAC074}" type="datetimeFigureOut">
              <a:rPr lang="en-US" smtClean="0"/>
              <a:pPr/>
              <a:t>9/24/2025</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a:t>Click to edit Master title style</a:t>
            </a:r>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a:xfrm>
            <a:off x="457200" y="6556248"/>
            <a:ext cx="3657600" cy="228600"/>
          </a:xfrm>
        </p:spPr>
        <p:txBody>
          <a:bodyPr/>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56C0503D-162C-441A-9BC8-E7D8E05D90FD}" type="slidenum">
              <a:rPr lang="en-US" smtClean="0"/>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705600" y="4206240"/>
            <a:ext cx="960120" cy="457200"/>
          </a:xfrm>
        </p:spPr>
        <p:txBody>
          <a:bodyPr/>
          <a:lstStyle/>
          <a:p>
            <a:fld id="{4A22CF08-E48A-4DEC-99BC-07376FCAC074}" type="datetimeFigureOut">
              <a:rPr lang="en-US" smtClean="0"/>
              <a:pPr/>
              <a:t>9/24/2025</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56C0503D-162C-441A-9BC8-E7D8E05D90FD}" type="slidenum">
              <a:rPr lang="en-US" smtClean="0"/>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4A22CF08-E48A-4DEC-99BC-07376FCAC074}" type="datetimeFigureOut">
              <a:rPr lang="en-US" smtClean="0"/>
              <a:pPr/>
              <a:t>9/24/2025</a:t>
            </a:fld>
            <a:endParaRPr lang="en-US"/>
          </a:p>
        </p:txBody>
      </p:sp>
      <p:sp>
        <p:nvSpPr>
          <p:cNvPr id="27" name="Slide Number Placeholder 26"/>
          <p:cNvSpPr>
            <a:spLocks noGrp="1"/>
          </p:cNvSpPr>
          <p:nvPr>
            <p:ph type="sldNum" sz="quarter" idx="11"/>
          </p:nvPr>
        </p:nvSpPr>
        <p:spPr/>
        <p:txBody>
          <a:bodyPr rtlCol="0"/>
          <a:lstStyle/>
          <a:p>
            <a:fld id="{56C0503D-162C-441A-9BC8-E7D8E05D90FD}"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6583680" y="612648"/>
            <a:ext cx="957264" cy="457200"/>
          </a:xfrm>
        </p:spPr>
        <p:txBody>
          <a:bodyPr/>
          <a:lstStyle/>
          <a:p>
            <a:fld id="{4A22CF08-E48A-4DEC-99BC-07376FCAC074}" type="datetimeFigureOut">
              <a:rPr lang="en-US" smtClean="0"/>
              <a:pPr/>
              <a:t>9/24/2025</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56C0503D-162C-441A-9BC8-E7D8E05D90FD}" type="slidenum">
              <a:rPr lang="en-US" smtClean="0"/>
              <a:pPr/>
              <a:t>‹#›</a:t>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2CF08-E48A-4DEC-99BC-07376FCAC074}" type="datetimeFigureOut">
              <a:rPr lang="en-US" smtClean="0"/>
              <a:pPr/>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6" name="Date Placeholder 15"/>
          <p:cNvSpPr>
            <a:spLocks noGrp="1"/>
          </p:cNvSpPr>
          <p:nvPr>
            <p:ph type="dt" sz="half" idx="10"/>
          </p:nvPr>
        </p:nvSpPr>
        <p:spPr/>
        <p:txBody>
          <a:bodyPr/>
          <a:lstStyle/>
          <a:p>
            <a:fld id="{4A22CF08-E48A-4DEC-99BC-07376FCAC074}" type="datetimeFigureOut">
              <a:rPr lang="en-US" smtClean="0"/>
              <a:pPr/>
              <a:t>9/24/2025</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56C0503D-162C-441A-9BC8-E7D8E05D90FD}" type="slidenum">
              <a:rPr lang="en-US" smtClean="0"/>
              <a:pPr/>
              <a:t>‹#›</a:t>
            </a:fld>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a:t>Click to edit Master title style</a:t>
            </a:r>
          </a:p>
        </p:txBody>
      </p:sp>
      <p:sp>
        <p:nvSpPr>
          <p:cNvPr id="27" name="Content Placeholder 26"/>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56C0503D-162C-441A-9BC8-E7D8E05D90FD}" type="slidenum">
              <a:rPr lang="en-US" smtClean="0"/>
              <a:pPr/>
              <a:t>‹#›</a:t>
            </a:fld>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9" name="Date Placeholder 18"/>
          <p:cNvSpPr>
            <a:spLocks noGrp="1"/>
          </p:cNvSpPr>
          <p:nvPr>
            <p:ph type="dt" sz="half" idx="10"/>
          </p:nvPr>
        </p:nvSpPr>
        <p:spPr/>
        <p:txBody>
          <a:bodyPr/>
          <a:lstStyle/>
          <a:p>
            <a:fld id="{4A22CF08-E48A-4DEC-99BC-07376FCAC074}" type="datetimeFigureOut">
              <a:rPr lang="en-US" smtClean="0"/>
              <a:pPr/>
              <a:t>9/24/2025</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56C0503D-162C-441A-9BC8-E7D8E05D90FD}"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0"/>
          </p:nvPr>
        </p:nvSpPr>
        <p:spPr/>
        <p:txBody>
          <a:bodyPr/>
          <a:lstStyle/>
          <a:p>
            <a:fld id="{4A22CF08-E48A-4DEC-99BC-07376FCAC074}" type="datetimeFigureOut">
              <a:rPr lang="en-US" smtClean="0"/>
              <a:pPr/>
              <a:t>9/24/2025</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56C0503D-162C-441A-9BC8-E7D8E05D90FD}"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a:t>Click to edit Master title style</a:t>
            </a:r>
          </a:p>
        </p:txBody>
      </p:sp>
      <p:sp>
        <p:nvSpPr>
          <p:cNvPr id="12" name="Date Placeholder 11"/>
          <p:cNvSpPr>
            <a:spLocks noGrp="1"/>
          </p:cNvSpPr>
          <p:nvPr>
            <p:ph type="dt" sz="half" idx="10"/>
          </p:nvPr>
        </p:nvSpPr>
        <p:spPr/>
        <p:txBody>
          <a:bodyPr/>
          <a:lstStyle/>
          <a:p>
            <a:fld id="{4A22CF08-E48A-4DEC-99BC-07376FCAC074}" type="datetimeFigureOut">
              <a:rPr lang="en-US" smtClean="0"/>
              <a:pPr/>
              <a:t>9/24/2025</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22CF08-E48A-4DEC-99BC-07376FCAC074}" type="datetimeFigureOut">
              <a:rPr lang="en-US" smtClean="0"/>
              <a:pPr/>
              <a:t>9/24/2025</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a:t>Click icon to add picture</a:t>
            </a:r>
            <a:endParaRPr kumimoji="0" lang="en-US" dirty="0"/>
          </a:p>
        </p:txBody>
      </p:sp>
      <p:sp>
        <p:nvSpPr>
          <p:cNvPr id="7" name="Date Placeholder 6"/>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56C0503D-162C-441A-9BC8-E7D8E05D90FD}"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4A22CF08-E48A-4DEC-99BC-07376FCAC074}" type="datetimeFigureOut">
              <a:rPr lang="en-US" smtClean="0"/>
              <a:pPr/>
              <a:t>9/24/2025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6C0503D-162C-441A-9BC8-E7D8E05D90F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A22CF08-E48A-4DEC-99BC-07376FCAC074}" type="datetimeFigureOut">
              <a:rPr lang="en-US" smtClean="0"/>
              <a:pPr/>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4A22CF08-E48A-4DEC-99BC-07376FCAC074}" type="datetimeFigureOut">
              <a:rPr lang="en-US" smtClean="0"/>
              <a:pPr/>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2CF08-E48A-4DEC-99BC-07376FCAC074}" type="datetimeFigureOut">
              <a:rPr lang="en-US" smtClean="0"/>
              <a:pPr/>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6C0503D-162C-441A-9BC8-E7D8E05D90F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4A22CF08-E48A-4DEC-99BC-07376FCAC074}" type="datetimeFigureOut">
              <a:rPr lang="en-US" smtClean="0"/>
              <a:pPr/>
              <a:t>9/24/2025</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56C0503D-162C-441A-9BC8-E7D8E05D90F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6C0503D-162C-441A-9BC8-E7D8E05D90FD}"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4A22CF08-E48A-4DEC-99BC-07376FCAC074}" type="datetimeFigureOut">
              <a:rPr lang="en-US" smtClean="0"/>
              <a:pPr/>
              <a:t>9/24/2025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6C0503D-162C-441A-9BC8-E7D8E05D90FD}"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4A22CF08-E48A-4DEC-99BC-07376FCAC074}" type="datetimeFigureOut">
              <a:rPr lang="en-US" smtClean="0"/>
              <a:pPr/>
              <a:t>9/24/2025</a:t>
            </a:fld>
            <a:endParaRPr lang="en-US"/>
          </a:p>
        </p:txBody>
      </p:sp>
      <p:sp>
        <p:nvSpPr>
          <p:cNvPr id="10" name="Slide Number Placeholder 9"/>
          <p:cNvSpPr>
            <a:spLocks noGrp="1"/>
          </p:cNvSpPr>
          <p:nvPr>
            <p:ph type="sldNum" sz="quarter" idx="16"/>
          </p:nvPr>
        </p:nvSpPr>
        <p:spPr/>
        <p:txBody>
          <a:bodyPr rtlCol="0"/>
          <a:lstStyle/>
          <a:p>
            <a:fld id="{56C0503D-162C-441A-9BC8-E7D8E05D90FD}"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4A22CF08-E48A-4DEC-99BC-07376FCAC074}" type="datetimeFigureOut">
              <a:rPr lang="en-US" smtClean="0"/>
              <a:pPr/>
              <a:t>9/24/2025</a:t>
            </a:fld>
            <a:endParaRPr lang="en-US"/>
          </a:p>
        </p:txBody>
      </p:sp>
      <p:sp>
        <p:nvSpPr>
          <p:cNvPr id="12" name="Slide Number Placeholder 11"/>
          <p:cNvSpPr>
            <a:spLocks noGrp="1"/>
          </p:cNvSpPr>
          <p:nvPr>
            <p:ph type="sldNum" sz="quarter" idx="16"/>
          </p:nvPr>
        </p:nvSpPr>
        <p:spPr/>
        <p:txBody>
          <a:bodyPr rtlCol="0"/>
          <a:lstStyle/>
          <a:p>
            <a:fld id="{56C0503D-162C-441A-9BC8-E7D8E05D90FD}"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A22CF08-E48A-4DEC-99BC-07376FCAC074}" type="datetimeFigureOut">
              <a:rPr lang="en-US" smtClean="0"/>
              <a:pPr/>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6C0503D-162C-441A-9BC8-E7D8E05D90FD}" type="slidenum">
              <a:rPr lang="en-US" smtClean="0"/>
              <a:pPr/>
              <a:t>‹#›</a:t>
            </a:fld>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2CF08-E48A-4DEC-99BC-07376FCAC074}" type="datetimeFigureOut">
              <a:rPr lang="en-US" smtClean="0"/>
              <a:pPr/>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56C0503D-162C-441A-9BC8-E7D8E05D90FD}" type="slidenum">
              <a:rPr lang="en-US" smtClean="0"/>
              <a:pPr/>
              <a:t>‹#›</a:t>
            </a:fld>
            <a:endParaRPr 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6C0503D-162C-441A-9BC8-E7D8E05D90FD}"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4A22CF08-E48A-4DEC-99BC-07376FCAC074}" type="datetimeFigureOut">
              <a:rPr lang="en-US" smtClean="0"/>
              <a:pPr/>
              <a:t>9/24/2025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56C0503D-162C-441A-9BC8-E7D8E05D90FD}"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56C0503D-162C-441A-9BC8-E7D8E05D90F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a:t>Click to edit Master title style</a:t>
            </a:r>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0" name="Date Placeholder 9"/>
          <p:cNvSpPr>
            <a:spLocks noGrp="1"/>
          </p:cNvSpPr>
          <p:nvPr>
            <p:ph type="dt" sz="half" idx="10"/>
          </p:nvPr>
        </p:nvSpPr>
        <p:spPr>
          <a:xfrm>
            <a:off x="5562600" y="6509004"/>
            <a:ext cx="3002280" cy="274320"/>
          </a:xfrm>
        </p:spPr>
        <p:txBody>
          <a:bodyPr vert="horz" rtlCol="0"/>
          <a:lstStyle/>
          <a:p>
            <a:fld id="{4A22CF08-E48A-4DEC-99BC-07376FCAC074}" type="datetimeFigureOut">
              <a:rPr lang="en-US" smtClean="0"/>
              <a:pPr/>
              <a:t>9/24/2025</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56C0503D-162C-441A-9BC8-E7D8E05D90FD}"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a:t>Click to edit Master title style</a:t>
            </a:r>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4A22CF08-E48A-4DEC-99BC-07376FCAC074}" type="datetimeFigureOut">
              <a:rPr lang="en-US" smtClean="0"/>
              <a:pPr/>
              <a:t>9/24/2025</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56C0503D-162C-441A-9BC8-E7D8E05D90FD}"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A22CF08-E48A-4DEC-99BC-07376FCAC074}" type="datetimeFigureOut">
              <a:rPr lang="en-US" smtClean="0"/>
              <a:pPr/>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p>
            <a:fld id="{56C0503D-162C-441A-9BC8-E7D8E05D90FD}"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A22CF08-E48A-4DEC-99BC-07376FCAC074}" type="datetimeFigureOut">
              <a:rPr lang="en-US" smtClean="0"/>
              <a:pPr/>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p>
            <a:fld id="{56C0503D-162C-441A-9BC8-E7D8E05D90FD}" type="slidenum">
              <a:rPr lang="en-US" smtClean="0"/>
              <a:pPr/>
              <a:t>‹#›</a:t>
            </a:fld>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A22CF08-E48A-4DEC-99BC-07376FCAC074}" type="datetimeFigureOut">
              <a:rPr lang="en-US" smtClean="0"/>
              <a:pPr/>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2CF08-E48A-4DEC-99BC-07376FCAC074}" type="datetimeFigureOut">
              <a:rPr lang="en-US" smtClean="0"/>
              <a:pPr/>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a:t>Click to edit Master title style</a:t>
            </a:r>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4A22CF08-E48A-4DEC-99BC-07376FCAC074}" type="datetimeFigureOut">
              <a:rPr lang="en-US" smtClean="0"/>
              <a:pPr/>
              <a:t>9/24/2025</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56C0503D-162C-441A-9BC8-E7D8E05D90FD}"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a:t>Click to edit Master title style</a:t>
            </a:r>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4A22CF08-E48A-4DEC-99BC-07376FCAC074}" type="datetimeFigureOut">
              <a:rPr lang="en-US" smtClean="0"/>
              <a:pPr/>
              <a:t>9/24/2025</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56C0503D-162C-441A-9BC8-E7D8E05D90FD}"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2CF08-E48A-4DEC-99BC-07376FCAC074}" type="datetimeFigureOut">
              <a:rPr lang="en-US" smtClean="0"/>
              <a:pPr/>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4A22CF08-E48A-4DEC-99BC-07376FCAC074}" type="datetimeFigureOut">
              <a:rPr lang="en-US" smtClean="0"/>
              <a:pPr/>
              <a:t>9/24/2025</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56C0503D-162C-441A-9BC8-E7D8E05D90FD}"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A22CF08-E48A-4DEC-99BC-07376FCAC074}" type="datetimeFigureOut">
              <a:rPr lang="en-US" smtClean="0"/>
              <a:pPr/>
              <a:t>9/24/2025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6C0503D-162C-441A-9BC8-E7D8E05D90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22CF08-E48A-4DEC-99BC-07376FCAC074}" type="datetimeFigureOut">
              <a:rPr lang="en-US" smtClean="0"/>
              <a:pPr/>
              <a:t>9/24/2025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0503D-162C-441A-9BC8-E7D8E05D90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A22CF08-E48A-4DEC-99BC-07376FCAC074}" type="datetimeFigureOut">
              <a:rPr lang="en-US" smtClean="0"/>
              <a:pPr/>
              <a:t>9/24/2025</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6C0503D-162C-441A-9BC8-E7D8E05D90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a:t>Click to edit Master title style</a:t>
            </a:r>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4A22CF08-E48A-4DEC-99BC-07376FCAC074}" type="datetimeFigureOut">
              <a:rPr lang="en-US" smtClean="0"/>
              <a:pPr/>
              <a:t>9/24/2025</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56C0503D-162C-441A-9BC8-E7D8E05D90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4A22CF08-E48A-4DEC-99BC-07376FCAC074}" type="datetimeFigureOut">
              <a:rPr lang="en-US" smtClean="0"/>
              <a:pPr/>
              <a:t>9/24/2025</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56C0503D-162C-441A-9BC8-E7D8E05D90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A22CF08-E48A-4DEC-99BC-07376FCAC074}" type="datetimeFigureOut">
              <a:rPr lang="en-US" smtClean="0"/>
              <a:pPr/>
              <a:t>9/24/2025</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56C0503D-162C-441A-9BC8-E7D8E05D90FD}"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A22CF08-E48A-4DEC-99BC-07376FCAC074}" type="datetimeFigureOut">
              <a:rPr lang="en-US" smtClean="0"/>
              <a:pPr/>
              <a:t>9/24/2025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6C0503D-162C-441A-9BC8-E7D8E05D90F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4A22CF08-E48A-4DEC-99BC-07376FCAC074}" type="datetimeFigureOut">
              <a:rPr lang="en-US" smtClean="0"/>
              <a:pPr/>
              <a:t>9/24/2025</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6C0503D-162C-441A-9BC8-E7D8E05D90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4A22CF08-E48A-4DEC-99BC-07376FCAC074}" type="datetimeFigureOut">
              <a:rPr lang="en-US" smtClean="0"/>
              <a:pPr/>
              <a:t>9/24/2025</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56C0503D-162C-441A-9BC8-E7D8E05D90FD}"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a:t>Click to edit Master title style</a:t>
            </a:r>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066800"/>
            <a:ext cx="8305800" cy="1981200"/>
          </a:xfrm>
        </p:spPr>
        <p:txBody>
          <a:bodyPr/>
          <a:lstStyle/>
          <a:p>
            <a:r>
              <a:rPr lang="id-ID" dirty="0"/>
              <a:t>PSIKOLOGI KOGNITIF BAB 1</a:t>
            </a:r>
            <a:br>
              <a:rPr lang="id-ID" dirty="0"/>
            </a:br>
            <a:r>
              <a:rPr lang="id-ID" dirty="0"/>
              <a:t>Pendahuluan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029200"/>
          </a:xfrm>
        </p:spPr>
        <p:txBody>
          <a:bodyPr>
            <a:normAutofit lnSpcReduction="10000"/>
          </a:bodyPr>
          <a:lstStyle/>
          <a:p>
            <a:r>
              <a:rPr lang="id-ID" dirty="0"/>
              <a:t>1. Neil A. Steling (1987) : kogntif merujuk pada merasa (</a:t>
            </a:r>
            <a:r>
              <a:rPr lang="id-ID" i="1" dirty="0"/>
              <a:t>perceiving</a:t>
            </a:r>
            <a:r>
              <a:rPr lang="id-ID" dirty="0"/>
              <a:t>) dan mengetahui (</a:t>
            </a:r>
            <a:r>
              <a:rPr lang="id-ID" i="1" dirty="0"/>
              <a:t>knowing</a:t>
            </a:r>
            <a:r>
              <a:rPr lang="id-ID" dirty="0"/>
              <a:t>)</a:t>
            </a:r>
          </a:p>
          <a:p>
            <a:endParaRPr lang="id-ID" dirty="0"/>
          </a:p>
          <a:p>
            <a:r>
              <a:rPr lang="id-ID" dirty="0"/>
              <a:t>2. Neisser (1967) : menyatakan kognisi adalah proses mengubah, mereduksi/mengurangi, memerinci, menyimpan, dan memakai setiap masukan (input) yang datang lewat indera</a:t>
            </a:r>
          </a:p>
          <a:p>
            <a:endParaRPr lang="id-ID" dirty="0"/>
          </a:p>
          <a:p>
            <a:r>
              <a:rPr lang="id-ID" dirty="0"/>
              <a:t>3. Margaret W. Matlin (2002) : kognisi atau aktivitas mental menggambarkan pemerolehan, penyimpanan, pengubahan (transformasi), dan penggunaan pengetahuan</a:t>
            </a:r>
          </a:p>
        </p:txBody>
      </p:sp>
      <p:sp>
        <p:nvSpPr>
          <p:cNvPr id="3" name="Title 2"/>
          <p:cNvSpPr>
            <a:spLocks noGrp="1"/>
          </p:cNvSpPr>
          <p:nvPr>
            <p:ph type="title"/>
          </p:nvPr>
        </p:nvSpPr>
        <p:spPr/>
        <p:txBody>
          <a:bodyPr/>
          <a:lstStyle/>
          <a:p>
            <a:pPr algn="ctr"/>
            <a:r>
              <a:rPr lang="id-ID" dirty="0"/>
              <a:t>Pengertian dan definisi</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id-ID" dirty="0"/>
              <a:t>Pengertian dari Neisser dianggap lengkap dan representatif, sebab telah secara rinci proses-proses dan tugas-tugas serta urutan tugas yang berlangsung dalam kognisi</a:t>
            </a:r>
          </a:p>
          <a:p>
            <a:pPr>
              <a:buNone/>
            </a:pPr>
            <a:endParaRPr lang="id-ID" dirty="0"/>
          </a:p>
          <a:p>
            <a:pPr>
              <a:buNone/>
            </a:pPr>
            <a:r>
              <a:rPr lang="id-ID" dirty="0"/>
              <a:t>		Dengan kata lain psikologi kognitif terdiri dari elemen-elemen berupa ide-ide yang secara sadar dipertahankan seseorang.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533400"/>
            <a:ext cx="6248400" cy="914400"/>
          </a:xfrm>
        </p:spPr>
        <p:txBody>
          <a:bodyPr>
            <a:normAutofit/>
          </a:bodyPr>
          <a:lstStyle/>
          <a:p>
            <a:pPr algn="ctr"/>
            <a:r>
              <a:rPr lang="id-ID" dirty="0"/>
              <a:t>Sejarah Pendekatan Kognitif</a:t>
            </a:r>
            <a:endParaRPr lang="en-US" dirty="0"/>
          </a:p>
        </p:txBody>
      </p:sp>
      <p:sp>
        <p:nvSpPr>
          <p:cNvPr id="2" name="Content Placeholder 1"/>
          <p:cNvSpPr>
            <a:spLocks noGrp="1"/>
          </p:cNvSpPr>
          <p:nvPr>
            <p:ph sz="quarter" idx="1"/>
          </p:nvPr>
        </p:nvSpPr>
        <p:spPr>
          <a:xfrm>
            <a:off x="381000" y="1752600"/>
            <a:ext cx="8229600" cy="4572000"/>
          </a:xfrm>
        </p:spPr>
        <p:txBody>
          <a:bodyPr>
            <a:normAutofit lnSpcReduction="10000"/>
          </a:bodyPr>
          <a:lstStyle/>
          <a:p>
            <a:pPr>
              <a:buFont typeface="Wingdings" pitchFamily="2" charset="2"/>
              <a:buChar char="§"/>
            </a:pPr>
            <a:r>
              <a:rPr lang="id-ID" dirty="0"/>
              <a:t>Aristoteles (Yunani), mengemukakan hukum belajar dan ingatan, pentingnya </a:t>
            </a:r>
            <a:r>
              <a:rPr lang="id-ID" i="1" dirty="0"/>
              <a:t>imageri</a:t>
            </a:r>
            <a:r>
              <a:rPr lang="id-ID" dirty="0"/>
              <a:t> mental, pengetahuan diperoleh dari pengalaman dan pengamatan, menekankan pada bukti empirik melalui pengamatan dan eksperimen cermat.</a:t>
            </a:r>
          </a:p>
          <a:p>
            <a:pPr>
              <a:buFont typeface="Wingdings" pitchFamily="2" charset="2"/>
              <a:buChar char="§"/>
            </a:pPr>
            <a:r>
              <a:rPr lang="id-ID" dirty="0"/>
              <a:t> Periode awal hingga abad ke 17-an : Pada awalnya psikologi masih memperdebatkan representasi pengetahuan dalam konteks struktur atau proses (dalam proses informasi), pada akhirnya keduanya tidak terpisahkan. Struktur  merupakan organisasi sistem kognitif yang bersifat pasif, sedangkan proses merupakan sistem operasi  atau fungsi-fungsi yang bersifat aktif</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943600"/>
          </a:xfrm>
        </p:spPr>
        <p:txBody>
          <a:bodyPr>
            <a:normAutofit lnSpcReduction="10000"/>
          </a:bodyPr>
          <a:lstStyle/>
          <a:p>
            <a:pPr>
              <a:buFont typeface="Wingdings" pitchFamily="2" charset="2"/>
              <a:buChar char="§"/>
            </a:pPr>
            <a:r>
              <a:rPr lang="id-ID" dirty="0"/>
              <a:t> Abad pertengahan (abad 18) : Barkeley, James Mill &amp; John Steward Mill, mengatakan bahwa pengetahuan tidak hanya diperoleh melalui panca indra, tapi juga pengalaman. Dimana pengetahuan itu terdiri dari 3 tahap. Yaitu : penginderaan secara langsung, meng</a:t>
            </a:r>
            <a:r>
              <a:rPr lang="id-ID" i="1" dirty="0"/>
              <a:t>copy</a:t>
            </a:r>
            <a:r>
              <a:rPr lang="id-ID" dirty="0"/>
              <a:t> hasil penginderaan, transformasi dari peng</a:t>
            </a:r>
            <a:r>
              <a:rPr lang="id-ID" i="1" dirty="0"/>
              <a:t>copy</a:t>
            </a:r>
            <a:r>
              <a:rPr lang="id-ID" dirty="0"/>
              <a:t>an</a:t>
            </a:r>
          </a:p>
          <a:p>
            <a:pPr>
              <a:buFont typeface="Wingdings" pitchFamily="2" charset="2"/>
              <a:buChar char="§"/>
            </a:pPr>
            <a:r>
              <a:rPr lang="id-ID" dirty="0"/>
              <a:t> Abad 19 : Pada abad ini teori representasi pengetahuan terpisah secara tegas. </a:t>
            </a:r>
          </a:p>
          <a:p>
            <a:pPr>
              <a:buNone/>
            </a:pPr>
            <a:r>
              <a:rPr lang="id-ID" dirty="0"/>
              <a:t>		Wilhelm Wund (Jerman) &amp; Edward Titchener (AS), menekankan struktur representasi mental. </a:t>
            </a:r>
          </a:p>
          <a:p>
            <a:pPr>
              <a:buNone/>
            </a:pPr>
            <a:r>
              <a:rPr lang="id-ID" dirty="0"/>
              <a:t>		Franz Brentano (Austria), menekankan proses representasi mental</a:t>
            </a:r>
          </a:p>
          <a:p>
            <a:pPr>
              <a:buNone/>
            </a:pPr>
            <a:r>
              <a:rPr lang="id-ID" dirty="0"/>
              <a:t>		William James (AS), struktur dan proses sama pentingnya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4572000"/>
          </a:xfrm>
        </p:spPr>
        <p:txBody>
          <a:bodyPr>
            <a:normAutofit/>
          </a:bodyPr>
          <a:lstStyle/>
          <a:p>
            <a:pPr>
              <a:buFont typeface="Wingdings" pitchFamily="2" charset="2"/>
              <a:buChar char="§"/>
            </a:pPr>
            <a:r>
              <a:rPr lang="id-ID" dirty="0"/>
              <a:t> Abad ke-20 : Psikologi yang dikonsepsikan pada akhir abad ke-19 sempat tergantikan dengan </a:t>
            </a:r>
            <a:r>
              <a:rPr lang="id-ID" i="1" dirty="0"/>
              <a:t>behaviour</a:t>
            </a:r>
            <a:r>
              <a:rPr lang="id-ID" dirty="0"/>
              <a:t> yang menggunakan kerangka kerja psikologi (S-R), bagi </a:t>
            </a:r>
            <a:r>
              <a:rPr lang="id-ID" i="1" dirty="0"/>
              <a:t>behaviour representasi</a:t>
            </a:r>
            <a:r>
              <a:rPr lang="id-ID" dirty="0"/>
              <a:t> mental merupakan variabel pengantar yang diasumsikan sebagai efek </a:t>
            </a:r>
            <a:r>
              <a:rPr lang="id-ID" i="1" dirty="0"/>
              <a:t>stimulus-respon</a:t>
            </a:r>
            <a:r>
              <a:rPr lang="id-ID" dirty="0"/>
              <a:t>. </a:t>
            </a:r>
            <a:r>
              <a:rPr lang="id-ID" i="1" dirty="0"/>
              <a:t>Radical behaviourist</a:t>
            </a:r>
            <a:r>
              <a:rPr lang="id-ID" dirty="0"/>
              <a:t> menolak tentang pikiran </a:t>
            </a:r>
            <a:r>
              <a:rPr lang="id-ID" i="1" dirty="0"/>
              <a:t>internal</a:t>
            </a:r>
            <a:r>
              <a:rPr lang="id-ID" dirty="0"/>
              <a:t>, </a:t>
            </a:r>
            <a:r>
              <a:rPr lang="id-ID" i="1" dirty="0"/>
              <a:t>reject image</a:t>
            </a:r>
            <a:r>
              <a:rPr lang="id-ID" dirty="0"/>
              <a:t>, ide maupun pikiran yang dianggapnya tidak ilmiah.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id-ID" dirty="0"/>
              <a:t>Penelitian – penelitian awal</a:t>
            </a:r>
            <a:endParaRPr lang="en-US" dirty="0"/>
          </a:p>
        </p:txBody>
      </p:sp>
      <p:sp>
        <p:nvSpPr>
          <p:cNvPr id="2" name="Content Placeholder 1"/>
          <p:cNvSpPr>
            <a:spLocks noGrp="1"/>
          </p:cNvSpPr>
          <p:nvPr>
            <p:ph idx="1"/>
          </p:nvPr>
        </p:nvSpPr>
        <p:spPr>
          <a:xfrm>
            <a:off x="457200" y="1524000"/>
            <a:ext cx="8229600" cy="4800600"/>
          </a:xfrm>
        </p:spPr>
        <p:txBody>
          <a:bodyPr>
            <a:normAutofit fontScale="77500" lnSpcReduction="20000"/>
          </a:bodyPr>
          <a:lstStyle/>
          <a:p>
            <a:pPr>
              <a:buFont typeface="Arial" pitchFamily="34" charset="0"/>
              <a:buChar char="•"/>
            </a:pPr>
            <a:r>
              <a:rPr lang="id-ID" dirty="0"/>
              <a:t>Wilhem Wund (Jerman) : introspeksi, yaitu teknik observasi secara hati-hati menganalisa secara sistematis sensasi sendiri dan melaporkannya seobjektif mungkin. Teknik ini dianggap subyektif. </a:t>
            </a:r>
          </a:p>
          <a:p>
            <a:pPr>
              <a:buFont typeface="Arial" pitchFamily="34" charset="0"/>
              <a:buChar char="•"/>
            </a:pPr>
            <a:r>
              <a:rPr lang="id-ID" dirty="0"/>
              <a:t>Ebbinghous (Jerman) : Nonsense syllables</a:t>
            </a:r>
          </a:p>
          <a:p>
            <a:pPr>
              <a:buFont typeface="Arial" pitchFamily="34" charset="0"/>
              <a:buChar char="•"/>
            </a:pPr>
            <a:r>
              <a:rPr lang="id-ID" dirty="0"/>
              <a:t> Mary Whiton Calkin (AS) : Meneliti tentang pengaruh </a:t>
            </a:r>
            <a:r>
              <a:rPr lang="id-ID" i="1" dirty="0"/>
              <a:t>Recency effect</a:t>
            </a:r>
          </a:p>
          <a:p>
            <a:pPr>
              <a:buFont typeface="Arial" pitchFamily="34" charset="0"/>
              <a:buChar char="•"/>
            </a:pPr>
            <a:r>
              <a:rPr lang="id-ID" i="1" dirty="0"/>
              <a:t> </a:t>
            </a:r>
            <a:r>
              <a:rPr lang="id-ID" dirty="0"/>
              <a:t>William James (AS) : Dalam bukunya </a:t>
            </a:r>
            <a:r>
              <a:rPr lang="id-ID" i="1" dirty="0"/>
              <a:t>Principle of Psychology</a:t>
            </a:r>
            <a:r>
              <a:rPr lang="id-ID" dirty="0"/>
              <a:t> (1980), tentang rincian pengalaman manusia sehari-hari dan menekankan bahwa pikiran manusia aktif dan penuh pertanyaan. Membahas persepsi, atensi, penalaran, dan fenomena ujung lidah (</a:t>
            </a:r>
            <a:r>
              <a:rPr lang="id-ID" i="1" dirty="0"/>
              <a:t>tip-of-tongue phenomenon</a:t>
            </a:r>
            <a:r>
              <a:rPr lang="id-ID" dirty="0"/>
              <a:t>). Konstribusi nyatanya tentang memori yang dikembangkan oleh Atkinson dan Shiffrin.</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Font typeface="Arial" pitchFamily="34" charset="0"/>
              <a:buChar char="•"/>
            </a:pPr>
            <a:r>
              <a:rPr lang="id-ID" dirty="0"/>
              <a:t>Di AS pada awal abad ke-19 muncul perspektif teoritis terkemuka dari sudut pandang </a:t>
            </a:r>
            <a:r>
              <a:rPr lang="id-ID" i="1" dirty="0"/>
              <a:t>behaviorisme</a:t>
            </a:r>
            <a:r>
              <a:rPr lang="id-ID" dirty="0"/>
              <a:t>, oleh J.B. Watson. Berfokus pada reaksi-reaksi obyektif, teramati, dan stimulus lingkungan yang menetukan perilaku. Behavioris juga menilai tinggi kontrol eksperimental, sehingga lebih sering menggunakan hewan daripada manusia sebagai bahan percobaan, karena dianggap lebih dapat dikontrol secara hati-hati</a:t>
            </a:r>
          </a:p>
          <a:p>
            <a:pPr>
              <a:buFont typeface="Arial" pitchFamily="34" charset="0"/>
              <a:buChar char="•"/>
            </a:pPr>
            <a:endParaRPr lang="id-ID" dirty="0"/>
          </a:p>
          <a:p>
            <a:pPr>
              <a:buFont typeface="Arial" pitchFamily="34" charset="0"/>
              <a:buChar char="•"/>
            </a:pPr>
            <a:endParaRPr lang="id-ID" dirty="0"/>
          </a:p>
        </p:txBody>
      </p:sp>
      <p:sp>
        <p:nvSpPr>
          <p:cNvPr id="2" name="Title 1"/>
          <p:cNvSpPr>
            <a:spLocks noGrp="1"/>
          </p:cNvSpPr>
          <p:nvPr>
            <p:ph type="title"/>
          </p:nvPr>
        </p:nvSpPr>
        <p:spPr/>
        <p:txBody>
          <a:bodyPr/>
          <a:lstStyle/>
          <a:p>
            <a:endParaRPr lang="id-ID"/>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sp>
        <p:nvSpPr>
          <p:cNvPr id="2" name="Content Placeholder 1"/>
          <p:cNvSpPr>
            <a:spLocks noGrp="1"/>
          </p:cNvSpPr>
          <p:nvPr>
            <p:ph idx="1"/>
          </p:nvPr>
        </p:nvSpPr>
        <p:spPr/>
        <p:txBody>
          <a:bodyPr>
            <a:normAutofit/>
          </a:bodyPr>
          <a:lstStyle/>
          <a:p>
            <a:r>
              <a:rPr lang="id-ID" dirty="0"/>
              <a:t>Di Eropa pada abad ke-20 muncul Psikologi Gestalt. Menekankan keseluruhan, bukan sebagian. Mengkritik behavioris yang membelah perilaku menjadi unit stimulus- respon individual. Menekankan </a:t>
            </a:r>
            <a:r>
              <a:rPr lang="id-ID" i="1" dirty="0"/>
              <a:t>insight</a:t>
            </a:r>
            <a:r>
              <a:rPr lang="id-ID" dirty="0"/>
              <a:t> dalam pemecahan masalah.</a:t>
            </a:r>
          </a:p>
          <a:p>
            <a:r>
              <a:rPr lang="id-ID" dirty="0"/>
              <a:t> Pada tahun 1900-an, Frederik Bartlet (Inggris), melakukan riset mengenai memori manusia. Memori manusia merupakan proses yang konstruktif dimana diinterpretasi dan transformasi materi hasilnya.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153400" cy="6096000"/>
          </a:xfrm>
        </p:spPr>
        <p:txBody>
          <a:bodyPr>
            <a:normAutofit fontScale="85000" lnSpcReduction="20000"/>
          </a:bodyPr>
          <a:lstStyle/>
          <a:p>
            <a:pPr algn="ctr">
              <a:buNone/>
            </a:pPr>
            <a:r>
              <a:rPr lang="id-ID" dirty="0"/>
              <a:t>PSIKOLOGI KOGNITIF KONTEMPORER</a:t>
            </a:r>
          </a:p>
          <a:p>
            <a:pPr algn="ctr">
              <a:buNone/>
            </a:pPr>
            <a:endParaRPr lang="id-ID" dirty="0"/>
          </a:p>
          <a:p>
            <a:pPr algn="just">
              <a:buFont typeface="Wingdings" pitchFamily="2" charset="2"/>
              <a:buChar char="q"/>
            </a:pPr>
            <a:r>
              <a:rPr lang="id-ID" dirty="0"/>
              <a:t>Secara umum, psikologi kognitif setuju lahirnya adalah tanggal 11 September 1956. </a:t>
            </a:r>
          </a:p>
          <a:p>
            <a:pPr algn="just">
              <a:buFont typeface="Wingdings" pitchFamily="2" charset="2"/>
              <a:buChar char="q"/>
            </a:pPr>
            <a:r>
              <a:rPr lang="id-ID" dirty="0"/>
              <a:t>Pada tahun 1950-an  psikologi kognitif hadir  kembali pada persoalan perhatian, memori, rekognisi, berpikir, dan bahasa . Kehadiran kognitif kembali dikarenakan kegagalan </a:t>
            </a:r>
            <a:r>
              <a:rPr lang="id-ID" i="1" dirty="0"/>
              <a:t>behaviour</a:t>
            </a:r>
            <a:r>
              <a:rPr lang="id-ID" dirty="0"/>
              <a:t>, salah satunya </a:t>
            </a:r>
            <a:r>
              <a:rPr lang="id-ID" i="1" dirty="0"/>
              <a:t>behaviour</a:t>
            </a:r>
            <a:r>
              <a:rPr lang="id-ID" dirty="0"/>
              <a:t> gagal memperhitungkan adanya perbedaan individu. Hadirnya teori-teori komunikasi, ilmu-ilmu komputer dan perkembangan teknologi dan riset tentang memori.</a:t>
            </a:r>
          </a:p>
          <a:p>
            <a:pPr algn="just">
              <a:buFont typeface="Wingdings" pitchFamily="2" charset="2"/>
              <a:buChar char="q"/>
            </a:pPr>
            <a:r>
              <a:rPr lang="id-ID" dirty="0"/>
              <a:t> Pada tahun 1950 – 1960: Menunjukkan adanya pergantian paradigma yang oleh beberapa kalangan disebut sebagai revolusi kognitif. Tumbuh pesatnya kognitif didukung oleh penelitian linguistik, memori, dan psi. Perkembangan,</a:t>
            </a:r>
          </a:p>
          <a:p>
            <a:pPr algn="just">
              <a:buFont typeface="Wingdings" pitchFamily="2" charset="2"/>
              <a:buChar char="q"/>
            </a:pPr>
            <a:r>
              <a:rPr lang="id-ID" dirty="0"/>
              <a:t> Tahun 1956 muncul penerbitan riset tentang atensi, memori, bahasa, pembentukan konsep dan pemecahan masalah. 11 September 1956 hari lahir psi. Kognitif, lalu ditandainya terbitnya buku tulisan Ulric Neisser : </a:t>
            </a:r>
            <a:r>
              <a:rPr lang="id-ID" i="1" dirty="0"/>
              <a:t>Cognitive Psychology</a:t>
            </a:r>
            <a:r>
              <a:rPr lang="id-ID" dirty="0"/>
              <a:t> tahun 1967</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a:latin typeface="Algerian" pitchFamily="82" charset="0"/>
              </a:rPr>
              <a:t>Skema Model Modal</a:t>
            </a:r>
          </a:p>
        </p:txBody>
      </p:sp>
      <p:sp>
        <p:nvSpPr>
          <p:cNvPr id="5" name="Content Placeholder 4"/>
          <p:cNvSpPr>
            <a:spLocks noGrp="1"/>
          </p:cNvSpPr>
          <p:nvPr>
            <p:ph sz="quarter" idx="1"/>
          </p:nvPr>
        </p:nvSpPr>
        <p:spPr>
          <a:xfrm>
            <a:off x="3276600" y="2819400"/>
            <a:ext cx="27432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id-ID" dirty="0"/>
              <a:t>Memori sensori</a:t>
            </a:r>
          </a:p>
        </p:txBody>
      </p:sp>
      <p:sp>
        <p:nvSpPr>
          <p:cNvPr id="4" name="Rectangle 3"/>
          <p:cNvSpPr/>
          <p:nvPr/>
        </p:nvSpPr>
        <p:spPr>
          <a:xfrm>
            <a:off x="5257800" y="1905000"/>
            <a:ext cx="1752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Input eksternal</a:t>
            </a:r>
          </a:p>
        </p:txBody>
      </p:sp>
      <p:sp>
        <p:nvSpPr>
          <p:cNvPr id="7" name="Rectangle 6"/>
          <p:cNvSpPr/>
          <p:nvPr/>
        </p:nvSpPr>
        <p:spPr>
          <a:xfrm>
            <a:off x="762000" y="2286000"/>
            <a:ext cx="1752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Hilang dari memori sensori</a:t>
            </a:r>
          </a:p>
        </p:txBody>
      </p:sp>
      <p:sp>
        <p:nvSpPr>
          <p:cNvPr id="8" name="Rectangle 7"/>
          <p:cNvSpPr/>
          <p:nvPr/>
        </p:nvSpPr>
        <p:spPr>
          <a:xfrm>
            <a:off x="914400" y="3886200"/>
            <a:ext cx="1752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Hilang dari memori jangka pendek</a:t>
            </a:r>
          </a:p>
        </p:txBody>
      </p:sp>
      <p:sp>
        <p:nvSpPr>
          <p:cNvPr id="9" name="Rectangle 8"/>
          <p:cNvSpPr/>
          <p:nvPr/>
        </p:nvSpPr>
        <p:spPr>
          <a:xfrm>
            <a:off x="914400" y="5257800"/>
            <a:ext cx="1752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Hilang dari memori jangka panjang</a:t>
            </a:r>
          </a:p>
        </p:txBody>
      </p:sp>
      <p:sp>
        <p:nvSpPr>
          <p:cNvPr id="10" name="Rectangle 9"/>
          <p:cNvSpPr/>
          <p:nvPr/>
        </p:nvSpPr>
        <p:spPr>
          <a:xfrm>
            <a:off x="4572000" y="4114800"/>
            <a:ext cx="2971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Memori jangka pendek / memori kerja</a:t>
            </a:r>
          </a:p>
        </p:txBody>
      </p:sp>
      <p:sp>
        <p:nvSpPr>
          <p:cNvPr id="11" name="Rectangle 10"/>
          <p:cNvSpPr/>
          <p:nvPr/>
        </p:nvSpPr>
        <p:spPr>
          <a:xfrm>
            <a:off x="3810000" y="5334000"/>
            <a:ext cx="457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Memori jangka panjang</a:t>
            </a:r>
          </a:p>
        </p:txBody>
      </p:sp>
      <p:cxnSp>
        <p:nvCxnSpPr>
          <p:cNvPr id="13" name="Straight Arrow Connector 12"/>
          <p:cNvCxnSpPr/>
          <p:nvPr/>
        </p:nvCxnSpPr>
        <p:spPr>
          <a:xfrm flipH="1">
            <a:off x="2590800" y="3048000"/>
            <a:ext cx="533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3124200" y="4495800"/>
            <a:ext cx="1295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3048000" y="5867400"/>
            <a:ext cx="533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334000" y="3581400"/>
            <a:ext cx="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7162800" y="4800600"/>
            <a:ext cx="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4" idx="3"/>
          </p:cNvCxnSpPr>
          <p:nvPr/>
        </p:nvCxnSpPr>
        <p:spPr>
          <a:xfrm>
            <a:off x="7010400" y="2286000"/>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229600" y="2286000"/>
            <a:ext cx="0" cy="838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6934200" y="3124200"/>
            <a:ext cx="1295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562600" y="4800600"/>
            <a:ext cx="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81000" y="762000"/>
            <a:ext cx="8229600" cy="5562600"/>
          </a:xfrm>
        </p:spPr>
        <p:txBody>
          <a:bodyPr>
            <a:normAutofit lnSpcReduction="10000"/>
          </a:bodyPr>
          <a:lstStyle/>
          <a:p>
            <a:pPr algn="ctr">
              <a:buNone/>
            </a:pPr>
            <a:r>
              <a:rPr lang="id-ID" dirty="0"/>
              <a:t>Faktor – faktor yang mempengaruhi pesatnya perkembangan psikologi kognitif adalah : </a:t>
            </a:r>
          </a:p>
          <a:p>
            <a:pPr algn="ctr">
              <a:buNone/>
            </a:pPr>
            <a:endParaRPr lang="id-ID" dirty="0"/>
          </a:p>
          <a:p>
            <a:pPr>
              <a:buNone/>
            </a:pPr>
            <a:r>
              <a:rPr lang="id-ID" dirty="0"/>
              <a:t>“ Ketidakpuasan terhadap </a:t>
            </a:r>
            <a:r>
              <a:rPr lang="id-ID" i="1" dirty="0"/>
              <a:t>behaviour</a:t>
            </a:r>
            <a:r>
              <a:rPr lang="id-ID" dirty="0"/>
              <a:t> (objek permanen) ; </a:t>
            </a:r>
            <a:r>
              <a:rPr lang="id-ID" i="1" dirty="0"/>
              <a:t>Information processing approach</a:t>
            </a:r>
            <a:r>
              <a:rPr lang="id-ID" dirty="0"/>
              <a:t> pada </a:t>
            </a:r>
            <a:r>
              <a:rPr lang="id-ID" i="1" dirty="0"/>
              <a:t>system stage</a:t>
            </a:r>
            <a:r>
              <a:rPr lang="id-ID" dirty="0"/>
              <a:t> serta kemajuan popularitas  ilmu komputer “.</a:t>
            </a:r>
          </a:p>
          <a:p>
            <a:pPr>
              <a:buNone/>
            </a:pPr>
            <a:endParaRPr lang="id-ID" dirty="0"/>
          </a:p>
          <a:p>
            <a:pPr>
              <a:buNone/>
            </a:pPr>
            <a:r>
              <a:rPr lang="id-ID" dirty="0"/>
              <a:t>Catatan : </a:t>
            </a:r>
          </a:p>
          <a:p>
            <a:pPr>
              <a:buNone/>
            </a:pPr>
            <a:r>
              <a:rPr lang="id-ID" dirty="0"/>
              <a:t>	“Psikologi kognitif merupakan bagian dari </a:t>
            </a:r>
            <a:r>
              <a:rPr lang="id-ID" i="1" dirty="0"/>
              <a:t>cognitive science</a:t>
            </a:r>
            <a:r>
              <a:rPr lang="id-ID" dirty="0"/>
              <a:t>. Psikologi kognitif berinteraksi dengan </a:t>
            </a:r>
            <a:r>
              <a:rPr lang="id-ID" i="1" dirty="0"/>
              <a:t>cognitive neuroscient</a:t>
            </a:r>
            <a:r>
              <a:rPr lang="id-ID" dirty="0"/>
              <a:t> dan </a:t>
            </a:r>
            <a:r>
              <a:rPr lang="id-ID" i="1" dirty="0"/>
              <a:t>artifisial intelligence “</a:t>
            </a:r>
            <a:r>
              <a:rPr lang="id-ID" dirty="0"/>
              <a:t>.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457200"/>
            <a:ext cx="8458200" cy="6019800"/>
          </a:xfrm>
        </p:spPr>
        <p:txBody>
          <a:bodyPr>
            <a:normAutofit/>
          </a:bodyPr>
          <a:lstStyle/>
          <a:p>
            <a:pPr>
              <a:buNone/>
            </a:pPr>
            <a:r>
              <a:rPr lang="id-ID" dirty="0">
                <a:latin typeface="Century" pitchFamily="18" charset="0"/>
              </a:rPr>
              <a:t>KARAKTERISTIK PROSES KOGNITIF</a:t>
            </a:r>
          </a:p>
          <a:p>
            <a:pPr marL="514350" indent="-514350">
              <a:buFont typeface="+mj-lt"/>
              <a:buAutoNum type="arabicPeriod"/>
            </a:pPr>
            <a:r>
              <a:rPr lang="id-ID" dirty="0">
                <a:latin typeface="Century" pitchFamily="18" charset="0"/>
              </a:rPr>
              <a:t> Proses kognitf itu aktif bukan pasif</a:t>
            </a:r>
          </a:p>
          <a:p>
            <a:pPr marL="514350" indent="-514350">
              <a:buFont typeface="+mj-lt"/>
              <a:buAutoNum type="arabicPeriod"/>
            </a:pPr>
            <a:r>
              <a:rPr lang="id-ID" dirty="0">
                <a:latin typeface="Century" pitchFamily="18" charset="0"/>
              </a:rPr>
              <a:t> Efisien dan akurat</a:t>
            </a:r>
          </a:p>
          <a:p>
            <a:pPr marL="514350" indent="-514350">
              <a:buFont typeface="+mj-lt"/>
              <a:buAutoNum type="arabicPeriod"/>
            </a:pPr>
            <a:r>
              <a:rPr lang="id-ID" dirty="0">
                <a:latin typeface="Century" pitchFamily="18" charset="0"/>
              </a:rPr>
              <a:t>Menangani informasi positif lebih baik dari  informasi negatif</a:t>
            </a:r>
          </a:p>
          <a:p>
            <a:pPr marL="514350" indent="-514350">
              <a:buFont typeface="+mj-lt"/>
              <a:buAutoNum type="arabicPeriod"/>
            </a:pPr>
            <a:r>
              <a:rPr lang="id-ID" dirty="0">
                <a:latin typeface="Century" pitchFamily="18" charset="0"/>
              </a:rPr>
              <a:t> Proses kognitif saling terkait satu sama lain</a:t>
            </a:r>
          </a:p>
          <a:p>
            <a:pPr marL="514350" indent="-514350">
              <a:buFont typeface="+mj-lt"/>
              <a:buAutoNum type="arabicPeriod"/>
            </a:pPr>
            <a:r>
              <a:rPr lang="id-ID" dirty="0">
                <a:latin typeface="Century" pitchFamily="18" charset="0"/>
              </a:rPr>
              <a:t> Proses kognitif bersandar pada pemrosesan bottom – up dan Top-down</a:t>
            </a:r>
            <a:endParaRPr lang="en-US" dirty="0">
              <a:latin typeface="Century"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4.jpeg"/></Relationships>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_rels/theme6.xml.rels><?xml version="1.0" encoding="UTF-8" standalone="yes"?>
<Relationships xmlns="http://schemas.openxmlformats.org/package/2006/relationships"><Relationship Id="rId1" Type="http://schemas.openxmlformats.org/officeDocument/2006/relationships/image" Target="../media/image6.jpeg"/></Relationships>
</file>

<file path=ppt/theme/_rels/them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_rels/theme8.xml.rels><?xml version="1.0" encoding="UTF-8" standalone="yes"?>
<Relationships xmlns="http://schemas.openxmlformats.org/package/2006/relationships"><Relationship Id="rId1" Type="http://schemas.openxmlformats.org/officeDocument/2006/relationships/image" Target="../media/image9.jpeg"/></Relationships>
</file>

<file path=ppt/theme/_rels/them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image" Target="../media/image10.jpeg"/></Relationships>
</file>

<file path=ppt/theme/_rels/theme10.xml.rels><?xml version="1.0" encoding="UTF-8" standalone="yes"?>
<Relationships xmlns="http://schemas.openxmlformats.org/package/2006/relationships"><Relationship Id="rId1" Type="http://schemas.openxmlformats.org/officeDocument/2006/relationships/image" Target="../media/image12.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6.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7.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8.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9.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10.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273</TotalTime>
  <Words>870</Words>
  <Application>Microsoft Office PowerPoint</Application>
  <PresentationFormat>On-screen Show (4:3)</PresentationFormat>
  <Paragraphs>53</Paragraphs>
  <Slides>13</Slides>
  <Notes>0</Notes>
  <HiddenSlides>0</HiddenSlides>
  <MMClips>0</MMClips>
  <ScaleCrop>false</ScaleCrop>
  <HeadingPairs>
    <vt:vector size="6" baseType="variant">
      <vt:variant>
        <vt:lpstr>Fonts Used</vt:lpstr>
      </vt:variant>
      <vt:variant>
        <vt:i4>17</vt:i4>
      </vt:variant>
      <vt:variant>
        <vt:lpstr>Theme</vt:lpstr>
      </vt:variant>
      <vt:variant>
        <vt:i4>10</vt:i4>
      </vt:variant>
      <vt:variant>
        <vt:lpstr>Slide Titles</vt:lpstr>
      </vt:variant>
      <vt:variant>
        <vt:i4>13</vt:i4>
      </vt:variant>
    </vt:vector>
  </HeadingPairs>
  <TitlesOfParts>
    <vt:vector size="40" baseType="lpstr">
      <vt:lpstr>Algerian</vt:lpstr>
      <vt:lpstr>Arial</vt:lpstr>
      <vt:lpstr>Calibri</vt:lpstr>
      <vt:lpstr>Century</vt:lpstr>
      <vt:lpstr>Century Schoolbook</vt:lpstr>
      <vt:lpstr>Constantia</vt:lpstr>
      <vt:lpstr>Franklin Gothic Book</vt:lpstr>
      <vt:lpstr>Franklin Gothic Medium</vt:lpstr>
      <vt:lpstr>Georgia</vt:lpstr>
      <vt:lpstr>Lucida Sans Unicode</vt:lpstr>
      <vt:lpstr>Rockwell</vt:lpstr>
      <vt:lpstr>Trebuchet MS</vt:lpstr>
      <vt:lpstr>Tw Cen MT</vt:lpstr>
      <vt:lpstr>Verdana</vt:lpstr>
      <vt:lpstr>Wingdings</vt:lpstr>
      <vt:lpstr>Wingdings 2</vt:lpstr>
      <vt:lpstr>Wingdings 3</vt:lpstr>
      <vt:lpstr>Paper</vt:lpstr>
      <vt:lpstr>Concourse</vt:lpstr>
      <vt:lpstr>Office Theme</vt:lpstr>
      <vt:lpstr>Oriel</vt:lpstr>
      <vt:lpstr>Opulent</vt:lpstr>
      <vt:lpstr>Urban</vt:lpstr>
      <vt:lpstr>Trek</vt:lpstr>
      <vt:lpstr>Flow</vt:lpstr>
      <vt:lpstr>Median</vt:lpstr>
      <vt:lpstr>Foundry</vt:lpstr>
      <vt:lpstr>PSIKOLOGI KOGNITIF BAB 1 Pendahuluan</vt:lpstr>
      <vt:lpstr>Pengertian dan definisi</vt:lpstr>
      <vt:lpstr>PowerPoint Presentation</vt:lpstr>
      <vt:lpstr>Sejarah Pendekatan Kognitif</vt:lpstr>
      <vt:lpstr>PowerPoint Presentation</vt:lpstr>
      <vt:lpstr>PowerPoint Presentation</vt:lpstr>
      <vt:lpstr>Penelitian – penelitian awal</vt:lpstr>
      <vt:lpstr>PowerPoint Presentation</vt:lpstr>
      <vt:lpstr>PowerPoint Presentation</vt:lpstr>
      <vt:lpstr>PowerPoint Presentation</vt:lpstr>
      <vt:lpstr>Skema Model Modal</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Bentuk Akhir dari Karakter Seseorang Ada di Tangan Mereka Sendiri</dc:title>
  <dc:creator>user</dc:creator>
  <cp:lastModifiedBy>user</cp:lastModifiedBy>
  <cp:revision>33</cp:revision>
  <dcterms:created xsi:type="dcterms:W3CDTF">2011-10-21T12:08:38Z</dcterms:created>
  <dcterms:modified xsi:type="dcterms:W3CDTF">2025-09-24T13:07:19Z</dcterms:modified>
</cp:coreProperties>
</file>